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al" panose="020B0604020202020204" pitchFamily="34" charset="0"/>
      <p:regular r:id="rId18"/>
    </p:embeddedFont>
    <p:embeddedFont>
      <p:font typeface="Arimo" panose="020B0604020202020204" pitchFamily="34" charset="0"/>
      <p:regular r:id="rId19"/>
    </p:embeddedFont>
    <p:embeddedFont>
      <p:font typeface="Arimo Bold" panose="020B07040202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uli" pitchFamily="2" charset="77"/>
      <p:regular r:id="rId26"/>
    </p:embeddedFont>
    <p:embeddedFont>
      <p:font typeface="Muli Heavy" pitchFamily="2" charset="77"/>
      <p:regular r:id="rId27"/>
      <p:bold r:id="rId28"/>
    </p:embeddedFont>
    <p:embeddedFont>
      <p:font typeface="Muli Semi-Bold" pitchFamily="2" charset="77"/>
      <p:regular r:id="rId29"/>
      <p:bold r:id="rId30"/>
    </p:embeddedFont>
    <p:embeddedFont>
      <p:font typeface="Open Sans Extra Bold" panose="020B090603080402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1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828371015?app_id=12296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9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0" Type="http://schemas.openxmlformats.org/officeDocument/2006/relationships/image" Target="../media/image57.svg"/><Relationship Id="rId4" Type="http://schemas.openxmlformats.org/officeDocument/2006/relationships/image" Target="../media/image2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9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0" Type="http://schemas.openxmlformats.org/officeDocument/2006/relationships/image" Target="../media/image57.svg"/><Relationship Id="rId4" Type="http://schemas.openxmlformats.org/officeDocument/2006/relationships/image" Target="../media/image2.sv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8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6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1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12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.sv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.sv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7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38.svg"/><Relationship Id="rId9" Type="http://schemas.openxmlformats.org/officeDocument/2006/relationships/image" Target="../media/image45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71073" y="3551370"/>
            <a:ext cx="18363569" cy="4958164"/>
          </a:xfrm>
          <a:custGeom>
            <a:avLst/>
            <a:gdLst/>
            <a:ahLst/>
            <a:cxnLst/>
            <a:rect l="l" t="t" r="r" b="b"/>
            <a:pathLst>
              <a:path w="18363569" h="4958164">
                <a:moveTo>
                  <a:pt x="0" y="0"/>
                </a:moveTo>
                <a:lnTo>
                  <a:pt x="18363569" y="0"/>
                </a:lnTo>
                <a:lnTo>
                  <a:pt x="18363569" y="4958163"/>
                </a:lnTo>
                <a:lnTo>
                  <a:pt x="0" y="4958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6182" y="7895400"/>
            <a:ext cx="11364410" cy="2244471"/>
          </a:xfrm>
          <a:custGeom>
            <a:avLst/>
            <a:gdLst/>
            <a:ahLst/>
            <a:cxnLst/>
            <a:rect l="l" t="t" r="r" b="b"/>
            <a:pathLst>
              <a:path w="11364410" h="2244471">
                <a:moveTo>
                  <a:pt x="0" y="0"/>
                </a:moveTo>
                <a:lnTo>
                  <a:pt x="11364411" y="0"/>
                </a:lnTo>
                <a:lnTo>
                  <a:pt x="11364411" y="2244471"/>
                </a:lnTo>
                <a:lnTo>
                  <a:pt x="0" y="224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7962" y="1028700"/>
            <a:ext cx="8944122" cy="7988935"/>
          </a:xfrm>
          <a:custGeom>
            <a:avLst/>
            <a:gdLst/>
            <a:ahLst/>
            <a:cxnLst/>
            <a:rect l="l" t="t" r="r" b="b"/>
            <a:pathLst>
              <a:path w="8944122" h="7988935">
                <a:moveTo>
                  <a:pt x="8944121" y="0"/>
                </a:moveTo>
                <a:lnTo>
                  <a:pt x="0" y="0"/>
                </a:lnTo>
                <a:lnTo>
                  <a:pt x="0" y="7988935"/>
                </a:lnTo>
                <a:lnTo>
                  <a:pt x="8944121" y="7988935"/>
                </a:lnTo>
                <a:lnTo>
                  <a:pt x="8944121" y="0"/>
                </a:lnTo>
                <a:close/>
              </a:path>
            </a:pathLst>
          </a:custGeom>
          <a:blipFill>
            <a:blip r:embed="rId5"/>
            <a:stretch>
              <a:fillRect l="-13010" r="-94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10686" y="443318"/>
            <a:ext cx="2399073" cy="1898376"/>
          </a:xfrm>
          <a:custGeom>
            <a:avLst/>
            <a:gdLst/>
            <a:ahLst/>
            <a:cxnLst/>
            <a:rect l="l" t="t" r="r" b="b"/>
            <a:pathLst>
              <a:path w="2399073" h="1898376">
                <a:moveTo>
                  <a:pt x="0" y="0"/>
                </a:moveTo>
                <a:lnTo>
                  <a:pt x="2399073" y="0"/>
                </a:lnTo>
                <a:lnTo>
                  <a:pt x="2399073" y="1898377"/>
                </a:lnTo>
                <a:lnTo>
                  <a:pt x="0" y="1898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836159" y="4598357"/>
            <a:ext cx="8984732" cy="306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2"/>
              </a:lnSpc>
            </a:pPr>
            <a:r>
              <a:rPr lang="en-US" sz="9690" spc="-290">
                <a:solidFill>
                  <a:srgbClr val="FFFFFF"/>
                </a:solidFill>
                <a:latin typeface="Open Sans Extra Bold"/>
              </a:rPr>
              <a:t>THE SCIENCE OF STORYTELLING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37425" y="9055735"/>
            <a:ext cx="5902653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199">
                <a:solidFill>
                  <a:srgbClr val="000000"/>
                </a:solidFill>
                <a:latin typeface="Arimo"/>
              </a:rPr>
              <a:t>www.story-more.com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93" t="-3928" r="-8309" b="-3285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6963044" y="4171640"/>
            <a:ext cx="16767377" cy="4527192"/>
          </a:xfrm>
          <a:custGeom>
            <a:avLst/>
            <a:gdLst/>
            <a:ahLst/>
            <a:cxnLst/>
            <a:rect l="l" t="t" r="r" b="b"/>
            <a:pathLst>
              <a:path w="16767377" h="4527192">
                <a:moveTo>
                  <a:pt x="16767377" y="0"/>
                </a:moveTo>
                <a:lnTo>
                  <a:pt x="0" y="0"/>
                </a:lnTo>
                <a:lnTo>
                  <a:pt x="0" y="4527192"/>
                </a:lnTo>
                <a:lnTo>
                  <a:pt x="16767377" y="4527192"/>
                </a:lnTo>
                <a:lnTo>
                  <a:pt x="1676737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9056" y="4838212"/>
            <a:ext cx="9316638" cy="363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9"/>
              </a:lnSpc>
            </a:pPr>
            <a:r>
              <a:rPr lang="en-US" sz="11499" spc="-344">
                <a:solidFill>
                  <a:srgbClr val="FFFFFF"/>
                </a:solidFill>
                <a:latin typeface="Open Sans Extra Bold"/>
              </a:rPr>
              <a:t>YOU ARE ONE OF A KIND</a:t>
            </a:r>
          </a:p>
        </p:txBody>
      </p:sp>
      <p:sp>
        <p:nvSpPr>
          <p:cNvPr id="5" name="Freeform 5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44195" y="-31082"/>
            <a:ext cx="9443805" cy="10287000"/>
          </a:xfrm>
          <a:custGeom>
            <a:avLst/>
            <a:gdLst/>
            <a:ahLst/>
            <a:cxnLst/>
            <a:rect l="l" t="t" r="r" b="b"/>
            <a:pathLst>
              <a:path w="9443805" h="10287000">
                <a:moveTo>
                  <a:pt x="0" y="0"/>
                </a:moveTo>
                <a:lnTo>
                  <a:pt x="9443805" y="0"/>
                </a:lnTo>
                <a:lnTo>
                  <a:pt x="94438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92" r="-4699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46830"/>
            <a:ext cx="12738379" cy="3391593"/>
          </a:xfrm>
          <a:custGeom>
            <a:avLst/>
            <a:gdLst/>
            <a:ahLst/>
            <a:cxnLst/>
            <a:rect l="l" t="t" r="r" b="b"/>
            <a:pathLst>
              <a:path w="12738379" h="3391593">
                <a:moveTo>
                  <a:pt x="0" y="0"/>
                </a:moveTo>
                <a:lnTo>
                  <a:pt x="12738379" y="0"/>
                </a:lnTo>
                <a:lnTo>
                  <a:pt x="12738379" y="3391593"/>
                </a:lnTo>
                <a:lnTo>
                  <a:pt x="0" y="339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235880"/>
            <a:ext cx="9888401" cy="107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0"/>
              </a:lnSpc>
            </a:pPr>
            <a:r>
              <a:rPr lang="en-US" sz="10300" spc="-309">
                <a:solidFill>
                  <a:srgbClr val="FFFFFF"/>
                </a:solidFill>
                <a:latin typeface="Open Sans Extra Bold"/>
              </a:rPr>
              <a:t>OBSERVATION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5112418"/>
            <a:ext cx="6986277" cy="3430238"/>
            <a:chOff x="0" y="0"/>
            <a:chExt cx="9315036" cy="45736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051093"/>
              <a:ext cx="9315036" cy="3522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19"/>
                </a:lnSpc>
              </a:pPr>
              <a:r>
                <a:rPr lang="en-US" sz="3799">
                  <a:solidFill>
                    <a:srgbClr val="000000"/>
                  </a:solidFill>
                  <a:latin typeface="Arimo"/>
                </a:rPr>
                <a:t>Provides mental health services to emotionally wounded adults and children with equine assisted therapy.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9310894" cy="890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999">
                  <a:solidFill>
                    <a:srgbClr val="2F35A1"/>
                  </a:solidFill>
                  <a:latin typeface="Arimo Bold"/>
                </a:rPr>
                <a:t>SHEPHERD YOUTH RANCH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Shepherd Youth Ranch">
            <a:hlinkClick r:id="" action="ppaction://media"/>
            <a:extLst>
              <a:ext uri="{FF2B5EF4-FFF2-40B4-BE49-F238E27FC236}">
                <a16:creationId xmlns:a16="http://schemas.microsoft.com/office/drawing/2014/main" id="{F6CAA18A-8BFD-D389-543C-5AE7A1DA24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03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8081" y="-121960"/>
            <a:ext cx="17960557" cy="4849350"/>
          </a:xfrm>
          <a:custGeom>
            <a:avLst/>
            <a:gdLst/>
            <a:ahLst/>
            <a:cxnLst/>
            <a:rect l="l" t="t" r="r" b="b"/>
            <a:pathLst>
              <a:path w="17960557" h="4849350">
                <a:moveTo>
                  <a:pt x="0" y="0"/>
                </a:moveTo>
                <a:lnTo>
                  <a:pt x="17960557" y="0"/>
                </a:lnTo>
                <a:lnTo>
                  <a:pt x="17960557" y="4849351"/>
                </a:lnTo>
                <a:lnTo>
                  <a:pt x="0" y="4849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205" y="3594416"/>
            <a:ext cx="7941725" cy="1618126"/>
          </a:xfrm>
          <a:custGeom>
            <a:avLst/>
            <a:gdLst/>
            <a:ahLst/>
            <a:cxnLst/>
            <a:rect l="l" t="t" r="r" b="b"/>
            <a:pathLst>
              <a:path w="7941725" h="1618126">
                <a:moveTo>
                  <a:pt x="0" y="0"/>
                </a:moveTo>
                <a:lnTo>
                  <a:pt x="7941725" y="0"/>
                </a:lnTo>
                <a:lnTo>
                  <a:pt x="7941725" y="1618126"/>
                </a:lnTo>
                <a:lnTo>
                  <a:pt x="0" y="161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9450" y="-121960"/>
            <a:ext cx="9933379" cy="5709358"/>
          </a:xfrm>
          <a:custGeom>
            <a:avLst/>
            <a:gdLst/>
            <a:ahLst/>
            <a:cxnLst/>
            <a:rect l="l" t="t" r="r" b="b"/>
            <a:pathLst>
              <a:path w="9933379" h="5709358">
                <a:moveTo>
                  <a:pt x="0" y="0"/>
                </a:moveTo>
                <a:lnTo>
                  <a:pt x="9933380" y="0"/>
                </a:lnTo>
                <a:lnTo>
                  <a:pt x="9933380" y="5709358"/>
                </a:lnTo>
                <a:lnTo>
                  <a:pt x="0" y="570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530" b="-8957"/>
            </a:stretch>
          </a:blipFill>
        </p:spPr>
      </p:sp>
      <p:sp>
        <p:nvSpPr>
          <p:cNvPr id="6" name="Freeform 6"/>
          <p:cNvSpPr/>
          <p:nvPr/>
        </p:nvSpPr>
        <p:spPr>
          <a:xfrm rot="-554442">
            <a:off x="16759680" y="1572787"/>
            <a:ext cx="1836974" cy="1755076"/>
          </a:xfrm>
          <a:custGeom>
            <a:avLst/>
            <a:gdLst/>
            <a:ahLst/>
            <a:cxnLst/>
            <a:rect l="l" t="t" r="r" b="b"/>
            <a:pathLst>
              <a:path w="1836974" h="1755076">
                <a:moveTo>
                  <a:pt x="0" y="0"/>
                </a:moveTo>
                <a:lnTo>
                  <a:pt x="1836974" y="0"/>
                </a:lnTo>
                <a:lnTo>
                  <a:pt x="1836974" y="1755076"/>
                </a:lnTo>
                <a:lnTo>
                  <a:pt x="0" y="1755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13827" y="4054543"/>
            <a:ext cx="3104501" cy="267763"/>
          </a:xfrm>
          <a:custGeom>
            <a:avLst/>
            <a:gdLst/>
            <a:ahLst/>
            <a:cxnLst/>
            <a:rect l="l" t="t" r="r" b="b"/>
            <a:pathLst>
              <a:path w="3104501" h="267763">
                <a:moveTo>
                  <a:pt x="0" y="0"/>
                </a:moveTo>
                <a:lnTo>
                  <a:pt x="3104501" y="0"/>
                </a:lnTo>
                <a:lnTo>
                  <a:pt x="3104501" y="267763"/>
                </a:lnTo>
                <a:lnTo>
                  <a:pt x="0" y="267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261483" y="1331605"/>
            <a:ext cx="8894954" cy="2362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8399" spc="-251">
                <a:solidFill>
                  <a:srgbClr val="FFFFFF"/>
                </a:solidFill>
                <a:latin typeface="Open Sans Extra Bold"/>
              </a:rPr>
              <a:t>BUILD YOUR</a:t>
            </a:r>
          </a:p>
          <a:p>
            <a:pPr algn="ctr">
              <a:lnSpc>
                <a:spcPts val="5879"/>
              </a:lnSpc>
            </a:pPr>
            <a:endParaRPr lang="en-US" sz="8399" spc="-251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5879"/>
              </a:lnSpc>
            </a:pPr>
            <a:r>
              <a:rPr lang="en-US" sz="8399" spc="-251">
                <a:solidFill>
                  <a:srgbClr val="FFFFFF"/>
                </a:solidFill>
                <a:latin typeface="Open Sans Extra Bold"/>
              </a:rPr>
              <a:t> STORY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743700"/>
            <a:ext cx="525772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Pick one clear message and focus on nothing else.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24572" y="6743700"/>
            <a:ext cx="525772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Your audience connects with emotion.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20444" y="6743700"/>
            <a:ext cx="525772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Capture the attention of your audience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877576"/>
            <a:ext cx="5255384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KEEP IT SIMPLE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24572" y="5877576"/>
            <a:ext cx="525772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AIM FOR THE HEART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20444" y="5877576"/>
            <a:ext cx="525772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POWERFUL VISUALS</a:t>
            </a:r>
          </a:p>
        </p:txBody>
      </p:sp>
      <p:sp>
        <p:nvSpPr>
          <p:cNvPr id="15" name="Freeform 15"/>
          <p:cNvSpPr/>
          <p:nvPr/>
        </p:nvSpPr>
        <p:spPr>
          <a:xfrm rot="-160630">
            <a:off x="1503030" y="8744687"/>
            <a:ext cx="1678244" cy="1027225"/>
          </a:xfrm>
          <a:custGeom>
            <a:avLst/>
            <a:gdLst/>
            <a:ahLst/>
            <a:cxnLst/>
            <a:rect l="l" t="t" r="r" b="b"/>
            <a:pathLst>
              <a:path w="1678244" h="1027225">
                <a:moveTo>
                  <a:pt x="0" y="0"/>
                </a:moveTo>
                <a:lnTo>
                  <a:pt x="1678244" y="0"/>
                </a:lnTo>
                <a:lnTo>
                  <a:pt x="1678244" y="1027226"/>
                </a:lnTo>
                <a:lnTo>
                  <a:pt x="0" y="1027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8081" y="-121960"/>
            <a:ext cx="17960557" cy="4849350"/>
          </a:xfrm>
          <a:custGeom>
            <a:avLst/>
            <a:gdLst/>
            <a:ahLst/>
            <a:cxnLst/>
            <a:rect l="l" t="t" r="r" b="b"/>
            <a:pathLst>
              <a:path w="17960557" h="4849350">
                <a:moveTo>
                  <a:pt x="0" y="0"/>
                </a:moveTo>
                <a:lnTo>
                  <a:pt x="17960557" y="0"/>
                </a:lnTo>
                <a:lnTo>
                  <a:pt x="17960557" y="4849351"/>
                </a:lnTo>
                <a:lnTo>
                  <a:pt x="0" y="4849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205" y="3594416"/>
            <a:ext cx="7941725" cy="1618126"/>
          </a:xfrm>
          <a:custGeom>
            <a:avLst/>
            <a:gdLst/>
            <a:ahLst/>
            <a:cxnLst/>
            <a:rect l="l" t="t" r="r" b="b"/>
            <a:pathLst>
              <a:path w="7941725" h="1618126">
                <a:moveTo>
                  <a:pt x="0" y="0"/>
                </a:moveTo>
                <a:lnTo>
                  <a:pt x="7941725" y="0"/>
                </a:lnTo>
                <a:lnTo>
                  <a:pt x="7941725" y="1618126"/>
                </a:lnTo>
                <a:lnTo>
                  <a:pt x="0" y="161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9450" y="-121960"/>
            <a:ext cx="9933379" cy="5709358"/>
          </a:xfrm>
          <a:custGeom>
            <a:avLst/>
            <a:gdLst/>
            <a:ahLst/>
            <a:cxnLst/>
            <a:rect l="l" t="t" r="r" b="b"/>
            <a:pathLst>
              <a:path w="9933379" h="5709358">
                <a:moveTo>
                  <a:pt x="0" y="0"/>
                </a:moveTo>
                <a:lnTo>
                  <a:pt x="9933380" y="0"/>
                </a:lnTo>
                <a:lnTo>
                  <a:pt x="9933380" y="5709358"/>
                </a:lnTo>
                <a:lnTo>
                  <a:pt x="0" y="570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530" b="-8957"/>
            </a:stretch>
          </a:blipFill>
        </p:spPr>
      </p:sp>
      <p:sp>
        <p:nvSpPr>
          <p:cNvPr id="6" name="Freeform 6"/>
          <p:cNvSpPr/>
          <p:nvPr/>
        </p:nvSpPr>
        <p:spPr>
          <a:xfrm rot="-554442">
            <a:off x="16759680" y="1572787"/>
            <a:ext cx="1836974" cy="1755076"/>
          </a:xfrm>
          <a:custGeom>
            <a:avLst/>
            <a:gdLst/>
            <a:ahLst/>
            <a:cxnLst/>
            <a:rect l="l" t="t" r="r" b="b"/>
            <a:pathLst>
              <a:path w="1836974" h="1755076">
                <a:moveTo>
                  <a:pt x="0" y="0"/>
                </a:moveTo>
                <a:lnTo>
                  <a:pt x="1836974" y="0"/>
                </a:lnTo>
                <a:lnTo>
                  <a:pt x="1836974" y="1755076"/>
                </a:lnTo>
                <a:lnTo>
                  <a:pt x="0" y="1755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13827" y="4054543"/>
            <a:ext cx="3104501" cy="267763"/>
          </a:xfrm>
          <a:custGeom>
            <a:avLst/>
            <a:gdLst/>
            <a:ahLst/>
            <a:cxnLst/>
            <a:rect l="l" t="t" r="r" b="b"/>
            <a:pathLst>
              <a:path w="3104501" h="267763">
                <a:moveTo>
                  <a:pt x="0" y="0"/>
                </a:moveTo>
                <a:lnTo>
                  <a:pt x="3104501" y="0"/>
                </a:lnTo>
                <a:lnTo>
                  <a:pt x="3104501" y="267763"/>
                </a:lnTo>
                <a:lnTo>
                  <a:pt x="0" y="267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6362" y="7410719"/>
            <a:ext cx="525772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Go deep with one story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23403" y="7410719"/>
            <a:ext cx="525772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Hook, Obstacle and Resolution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19275" y="7410719"/>
            <a:ext cx="525772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Attract the people you’re looking to attract.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6362" y="6117924"/>
            <a:ext cx="5255384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LET THE CHARACTER LEAD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23403" y="6117924"/>
            <a:ext cx="5257722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BEGINNING, MIDDLE AND END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19275" y="6117924"/>
            <a:ext cx="525772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MAKE IT MEMORABLE</a:t>
            </a:r>
          </a:p>
        </p:txBody>
      </p:sp>
      <p:sp>
        <p:nvSpPr>
          <p:cNvPr id="14" name="Freeform 14"/>
          <p:cNvSpPr/>
          <p:nvPr/>
        </p:nvSpPr>
        <p:spPr>
          <a:xfrm rot="-160630">
            <a:off x="1503030" y="8744687"/>
            <a:ext cx="1678244" cy="1027225"/>
          </a:xfrm>
          <a:custGeom>
            <a:avLst/>
            <a:gdLst/>
            <a:ahLst/>
            <a:cxnLst/>
            <a:rect l="l" t="t" r="r" b="b"/>
            <a:pathLst>
              <a:path w="1678244" h="1027225">
                <a:moveTo>
                  <a:pt x="0" y="0"/>
                </a:moveTo>
                <a:lnTo>
                  <a:pt x="1678244" y="0"/>
                </a:lnTo>
                <a:lnTo>
                  <a:pt x="1678244" y="1027226"/>
                </a:lnTo>
                <a:lnTo>
                  <a:pt x="0" y="1027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61483" y="1331605"/>
            <a:ext cx="8894954" cy="2362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8399" spc="-251">
                <a:solidFill>
                  <a:srgbClr val="FFFFFF"/>
                </a:solidFill>
                <a:latin typeface="Open Sans Extra Bold"/>
              </a:rPr>
              <a:t>BUILD YOUR</a:t>
            </a:r>
          </a:p>
          <a:p>
            <a:pPr algn="ctr">
              <a:lnSpc>
                <a:spcPts val="5879"/>
              </a:lnSpc>
            </a:pPr>
            <a:endParaRPr lang="en-US" sz="8399" spc="-251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5879"/>
              </a:lnSpc>
            </a:pPr>
            <a:r>
              <a:rPr lang="en-US" sz="8399" spc="-251">
                <a:solidFill>
                  <a:srgbClr val="FFFFFF"/>
                </a:solidFill>
                <a:latin typeface="Open Sans Extra Bold"/>
              </a:rPr>
              <a:t> STORY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231507" flipH="1">
            <a:off x="407753" y="2807283"/>
            <a:ext cx="7124440" cy="8545055"/>
          </a:xfrm>
          <a:custGeom>
            <a:avLst/>
            <a:gdLst/>
            <a:ahLst/>
            <a:cxnLst/>
            <a:rect l="l" t="t" r="r" b="b"/>
            <a:pathLst>
              <a:path w="7124440" h="8545055">
                <a:moveTo>
                  <a:pt x="7124440" y="0"/>
                </a:moveTo>
                <a:lnTo>
                  <a:pt x="0" y="0"/>
                </a:lnTo>
                <a:lnTo>
                  <a:pt x="0" y="8545055"/>
                </a:lnTo>
                <a:lnTo>
                  <a:pt x="7124440" y="8545055"/>
                </a:lnTo>
                <a:lnTo>
                  <a:pt x="7124440" y="0"/>
                </a:lnTo>
                <a:close/>
              </a:path>
            </a:pathLst>
          </a:custGeom>
          <a:blipFill>
            <a:blip r:embed="rId3"/>
            <a:stretch>
              <a:fillRect l="-71906" r="-113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81984" y="1190991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1" y="0"/>
                </a:lnTo>
                <a:lnTo>
                  <a:pt x="10928591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474220">
            <a:off x="6920737" y="6237880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5"/>
                </a:lnTo>
                <a:lnTo>
                  <a:pt x="0" y="927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11806" y="4341209"/>
            <a:ext cx="741403" cy="908304"/>
          </a:xfrm>
          <a:custGeom>
            <a:avLst/>
            <a:gdLst/>
            <a:ahLst/>
            <a:cxnLst/>
            <a:rect l="l" t="t" r="r" b="b"/>
            <a:pathLst>
              <a:path w="741403" h="908304">
                <a:moveTo>
                  <a:pt x="0" y="0"/>
                </a:moveTo>
                <a:lnTo>
                  <a:pt x="741403" y="0"/>
                </a:lnTo>
                <a:lnTo>
                  <a:pt x="741403" y="908303"/>
                </a:lnTo>
                <a:lnTo>
                  <a:pt x="0" y="908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70081" y="5715467"/>
            <a:ext cx="824853" cy="824853"/>
          </a:xfrm>
          <a:custGeom>
            <a:avLst/>
            <a:gdLst/>
            <a:ahLst/>
            <a:cxnLst/>
            <a:rect l="l" t="t" r="r" b="b"/>
            <a:pathLst>
              <a:path w="824853" h="824853">
                <a:moveTo>
                  <a:pt x="0" y="0"/>
                </a:moveTo>
                <a:lnTo>
                  <a:pt x="824853" y="0"/>
                </a:lnTo>
                <a:lnTo>
                  <a:pt x="824853" y="824853"/>
                </a:lnTo>
                <a:lnTo>
                  <a:pt x="0" y="824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64884" y="7006274"/>
            <a:ext cx="835246" cy="835246"/>
          </a:xfrm>
          <a:custGeom>
            <a:avLst/>
            <a:gdLst/>
            <a:ahLst/>
            <a:cxnLst/>
            <a:rect l="l" t="t" r="r" b="b"/>
            <a:pathLst>
              <a:path w="835246" h="835246">
                <a:moveTo>
                  <a:pt x="0" y="0"/>
                </a:moveTo>
                <a:lnTo>
                  <a:pt x="835246" y="0"/>
                </a:lnTo>
                <a:lnTo>
                  <a:pt x="835246" y="835246"/>
                </a:lnTo>
                <a:lnTo>
                  <a:pt x="0" y="8352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66550" y="8308245"/>
            <a:ext cx="631915" cy="1164819"/>
          </a:xfrm>
          <a:custGeom>
            <a:avLst/>
            <a:gdLst/>
            <a:ahLst/>
            <a:cxnLst/>
            <a:rect l="l" t="t" r="r" b="b"/>
            <a:pathLst>
              <a:path w="631915" h="1164819">
                <a:moveTo>
                  <a:pt x="0" y="0"/>
                </a:moveTo>
                <a:lnTo>
                  <a:pt x="631915" y="0"/>
                </a:lnTo>
                <a:lnTo>
                  <a:pt x="631915" y="1164819"/>
                </a:lnTo>
                <a:lnTo>
                  <a:pt x="0" y="1164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5750" y="245435"/>
            <a:ext cx="3174949" cy="2762869"/>
          </a:xfrm>
          <a:custGeom>
            <a:avLst/>
            <a:gdLst/>
            <a:ahLst/>
            <a:cxnLst/>
            <a:rect l="l" t="t" r="r" b="b"/>
            <a:pathLst>
              <a:path w="3174949" h="2762869">
                <a:moveTo>
                  <a:pt x="0" y="0"/>
                </a:moveTo>
                <a:lnTo>
                  <a:pt x="3174949" y="0"/>
                </a:lnTo>
                <a:lnTo>
                  <a:pt x="3174949" y="2762869"/>
                </a:lnTo>
                <a:lnTo>
                  <a:pt x="0" y="27628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185819" y="1801786"/>
            <a:ext cx="8320921" cy="120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11500" spc="-345">
                <a:solidFill>
                  <a:srgbClr val="FFFFFF"/>
                </a:solidFill>
                <a:latin typeface="Open Sans Extra Bold"/>
              </a:rPr>
              <a:t>LET'S TALK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0361" y="4523898"/>
            <a:ext cx="59804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Arimo"/>
              </a:rPr>
              <a:t>@storymoremarketing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00361" y="5846595"/>
            <a:ext cx="59804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Arimo"/>
              </a:rPr>
              <a:t>Sloane@story-more.com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00361" y="7169292"/>
            <a:ext cx="59804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Arimo"/>
              </a:rPr>
              <a:t>www.story-more.com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00361" y="8491989"/>
            <a:ext cx="59804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Arimo"/>
              </a:rPr>
              <a:t>919-609-4473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37104" y="3577304"/>
            <a:ext cx="441835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2300" spc="230">
                <a:solidFill>
                  <a:srgbClr val="000000"/>
                </a:solidFill>
                <a:latin typeface="Arimo Bold"/>
              </a:rPr>
              <a:t>SLOANE HEFFERNAN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32871" y="2352875"/>
            <a:ext cx="7802466" cy="7818096"/>
            <a:chOff x="0" y="0"/>
            <a:chExt cx="1014349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b="-2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21647" r="-2164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16690" r="-1669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820050" y="3481853"/>
            <a:ext cx="4517747" cy="4517747"/>
          </a:xfrm>
          <a:custGeom>
            <a:avLst/>
            <a:gdLst/>
            <a:ahLst/>
            <a:cxnLst/>
            <a:rect l="l" t="t" r="r" b="b"/>
            <a:pathLst>
              <a:path w="4517747" h="4517747">
                <a:moveTo>
                  <a:pt x="0" y="0"/>
                </a:moveTo>
                <a:lnTo>
                  <a:pt x="4517747" y="0"/>
                </a:lnTo>
                <a:lnTo>
                  <a:pt x="4517747" y="4517747"/>
                </a:lnTo>
                <a:lnTo>
                  <a:pt x="0" y="4517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98542" y="3015127"/>
            <a:ext cx="5360763" cy="6353496"/>
          </a:xfrm>
          <a:custGeom>
            <a:avLst/>
            <a:gdLst/>
            <a:ahLst/>
            <a:cxnLst/>
            <a:rect l="l" t="t" r="r" b="b"/>
            <a:pathLst>
              <a:path w="5360763" h="6353496">
                <a:moveTo>
                  <a:pt x="0" y="0"/>
                </a:moveTo>
                <a:lnTo>
                  <a:pt x="5360763" y="0"/>
                </a:lnTo>
                <a:lnTo>
                  <a:pt x="5360763" y="6353497"/>
                </a:lnTo>
                <a:lnTo>
                  <a:pt x="0" y="63534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85850"/>
            <a:ext cx="13661753" cy="10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7000">
                <a:solidFill>
                  <a:srgbClr val="272727"/>
                </a:solidFill>
                <a:latin typeface="Open Sans Extra Bold"/>
              </a:rPr>
              <a:t>Storymore Brand Story Map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175439" cy="10419834"/>
          </a:xfrm>
          <a:custGeom>
            <a:avLst/>
            <a:gdLst/>
            <a:ahLst/>
            <a:cxnLst/>
            <a:rect l="l" t="t" r="r" b="b"/>
            <a:pathLst>
              <a:path w="7175439" h="10419834">
                <a:moveTo>
                  <a:pt x="0" y="0"/>
                </a:moveTo>
                <a:lnTo>
                  <a:pt x="7175439" y="0"/>
                </a:lnTo>
                <a:lnTo>
                  <a:pt x="7175439" y="10419834"/>
                </a:lnTo>
                <a:lnTo>
                  <a:pt x="0" y="10419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15" r="-108139"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4879720" y="8682562"/>
            <a:ext cx="1678244" cy="1027225"/>
          </a:xfrm>
          <a:custGeom>
            <a:avLst/>
            <a:gdLst/>
            <a:ahLst/>
            <a:cxnLst/>
            <a:rect l="l" t="t" r="r" b="b"/>
            <a:pathLst>
              <a:path w="1678244" h="1027225">
                <a:moveTo>
                  <a:pt x="0" y="0"/>
                </a:moveTo>
                <a:lnTo>
                  <a:pt x="1678244" y="0"/>
                </a:lnTo>
                <a:lnTo>
                  <a:pt x="1678244" y="1027225"/>
                </a:lnTo>
                <a:lnTo>
                  <a:pt x="0" y="1027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05109" y="660824"/>
            <a:ext cx="10928590" cy="1885182"/>
          </a:xfrm>
          <a:custGeom>
            <a:avLst/>
            <a:gdLst/>
            <a:ahLst/>
            <a:cxnLst/>
            <a:rect l="l" t="t" r="r" b="b"/>
            <a:pathLst>
              <a:path w="10928590" h="1885182">
                <a:moveTo>
                  <a:pt x="0" y="0"/>
                </a:moveTo>
                <a:lnTo>
                  <a:pt x="10928590" y="0"/>
                </a:lnTo>
                <a:lnTo>
                  <a:pt x="10928590" y="1885182"/>
                </a:lnTo>
                <a:lnTo>
                  <a:pt x="0" y="1885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175439" y="2951536"/>
            <a:ext cx="9373148" cy="6561203"/>
            <a:chOff x="0" y="0"/>
            <a:chExt cx="12497530" cy="87482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97530" cy="8748271"/>
            </a:xfrm>
            <a:custGeom>
              <a:avLst/>
              <a:gdLst/>
              <a:ahLst/>
              <a:cxnLst/>
              <a:rect l="l" t="t" r="r" b="b"/>
              <a:pathLst>
                <a:path w="12497530" h="8748271">
                  <a:moveTo>
                    <a:pt x="0" y="0"/>
                  </a:moveTo>
                  <a:lnTo>
                    <a:pt x="12497530" y="0"/>
                  </a:lnTo>
                  <a:lnTo>
                    <a:pt x="12497530" y="8748271"/>
                  </a:lnTo>
                  <a:lnTo>
                    <a:pt x="0" y="8748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16240" y="232491"/>
              <a:ext cx="12039584" cy="7277549"/>
            </a:xfrm>
            <a:custGeom>
              <a:avLst/>
              <a:gdLst/>
              <a:ahLst/>
              <a:cxnLst/>
              <a:rect l="l" t="t" r="r" b="b"/>
              <a:pathLst>
                <a:path w="12039584" h="7277549">
                  <a:moveTo>
                    <a:pt x="0" y="0"/>
                  </a:moveTo>
                  <a:lnTo>
                    <a:pt x="12039584" y="0"/>
                  </a:lnTo>
                  <a:lnTo>
                    <a:pt x="12039584" y="7277549"/>
                  </a:lnTo>
                  <a:lnTo>
                    <a:pt x="0" y="727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7566" b="-313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243259" y="1403349"/>
            <a:ext cx="8379201" cy="723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6901" spc="-207">
                <a:solidFill>
                  <a:srgbClr val="FFFFFF"/>
                </a:solidFill>
                <a:latin typeface="Open Sans Extra Bold"/>
              </a:rPr>
              <a:t>LIPSTICK LESSON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231507">
            <a:off x="-556060" y="3733937"/>
            <a:ext cx="10285092" cy="6906941"/>
          </a:xfrm>
          <a:custGeom>
            <a:avLst/>
            <a:gdLst/>
            <a:ahLst/>
            <a:cxnLst/>
            <a:rect l="l" t="t" r="r" b="b"/>
            <a:pathLst>
              <a:path w="10285092" h="6906941">
                <a:moveTo>
                  <a:pt x="0" y="0"/>
                </a:moveTo>
                <a:lnTo>
                  <a:pt x="10285092" y="0"/>
                </a:lnTo>
                <a:lnTo>
                  <a:pt x="10285092" y="6906942"/>
                </a:lnTo>
                <a:lnTo>
                  <a:pt x="0" y="6906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0" r="-3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17453" y="783110"/>
            <a:ext cx="13988311" cy="2412984"/>
          </a:xfrm>
          <a:custGeom>
            <a:avLst/>
            <a:gdLst/>
            <a:ahLst/>
            <a:cxnLst/>
            <a:rect l="l" t="t" r="r" b="b"/>
            <a:pathLst>
              <a:path w="13988311" h="2412984">
                <a:moveTo>
                  <a:pt x="0" y="0"/>
                </a:moveTo>
                <a:lnTo>
                  <a:pt x="13988311" y="0"/>
                </a:lnTo>
                <a:lnTo>
                  <a:pt x="13988311" y="2412983"/>
                </a:lnTo>
                <a:lnTo>
                  <a:pt x="0" y="241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49058">
            <a:off x="5881581" y="5308874"/>
            <a:ext cx="1781775" cy="927265"/>
          </a:xfrm>
          <a:custGeom>
            <a:avLst/>
            <a:gdLst/>
            <a:ahLst/>
            <a:cxnLst/>
            <a:rect l="l" t="t" r="r" b="b"/>
            <a:pathLst>
              <a:path w="1781775" h="927265">
                <a:moveTo>
                  <a:pt x="0" y="0"/>
                </a:moveTo>
                <a:lnTo>
                  <a:pt x="1781775" y="0"/>
                </a:lnTo>
                <a:lnTo>
                  <a:pt x="1781775" y="927266"/>
                </a:lnTo>
                <a:lnTo>
                  <a:pt x="0" y="927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70938" y="1840274"/>
            <a:ext cx="11062345" cy="56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5472" spc="-164">
                <a:solidFill>
                  <a:srgbClr val="FFFFFF"/>
                </a:solidFill>
                <a:latin typeface="Open Sans Extra Bold"/>
              </a:rPr>
              <a:t>THE SCIENCE OF STORYTELLING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267566" y="4186595"/>
            <a:ext cx="5991734" cy="3171825"/>
            <a:chOff x="0" y="0"/>
            <a:chExt cx="7988979" cy="4229100"/>
          </a:xfrm>
        </p:grpSpPr>
        <p:sp>
          <p:nvSpPr>
            <p:cNvPr id="8" name="TextBox 8"/>
            <p:cNvSpPr txBox="1"/>
            <p:nvPr/>
          </p:nvSpPr>
          <p:spPr>
            <a:xfrm>
              <a:off x="14996" y="-28575"/>
              <a:ext cx="797398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2F35A1"/>
                  </a:solidFill>
                  <a:latin typeface="Arimo"/>
                </a:rPr>
                <a:t>Storytelling Experiment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996" y="1165225"/>
              <a:ext cx="797398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2F35A1"/>
                  </a:solidFill>
                  <a:latin typeface="Arimo"/>
                </a:rPr>
                <a:t>Story Data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552825"/>
              <a:ext cx="797398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2F35A1"/>
                  </a:solidFill>
                  <a:latin typeface="Arimo"/>
                </a:rPr>
                <a:t>Story Observation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996" y="2359025"/>
              <a:ext cx="797398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2F35A1"/>
                  </a:solidFill>
                  <a:latin typeface="Arimo"/>
                </a:rPr>
                <a:t>Identify Your Story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70939" y="4186595"/>
            <a:ext cx="6888361" cy="4114800"/>
            <a:chOff x="0" y="0"/>
            <a:chExt cx="9184482" cy="548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0664" cy="5486400"/>
            </a:xfrm>
            <a:custGeom>
              <a:avLst/>
              <a:gdLst/>
              <a:ahLst/>
              <a:cxnLst/>
              <a:rect l="l" t="t" r="r" b="b"/>
              <a:pathLst>
                <a:path w="740664" h="5486400">
                  <a:moveTo>
                    <a:pt x="0" y="0"/>
                  </a:moveTo>
                  <a:lnTo>
                    <a:pt x="740664" y="0"/>
                  </a:lnTo>
                  <a:lnTo>
                    <a:pt x="74066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210499" y="4781966"/>
              <a:ext cx="797398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2F35A1"/>
                  </a:solidFill>
                  <a:latin typeface="Arimo"/>
                </a:rPr>
                <a:t>Craft Your Story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9282988" y="-8946737"/>
            <a:ext cx="28251201" cy="7627824"/>
          </a:xfrm>
          <a:custGeom>
            <a:avLst/>
            <a:gdLst/>
            <a:ahLst/>
            <a:cxnLst/>
            <a:rect l="l" t="t" r="r" b="b"/>
            <a:pathLst>
              <a:path w="28251201" h="7627824">
                <a:moveTo>
                  <a:pt x="0" y="0"/>
                </a:moveTo>
                <a:lnTo>
                  <a:pt x="28251201" y="0"/>
                </a:lnTo>
                <a:lnTo>
                  <a:pt x="28251201" y="7627824"/>
                </a:lnTo>
                <a:lnTo>
                  <a:pt x="0" y="7627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23452" y="3094812"/>
            <a:ext cx="10941308" cy="10072513"/>
          </a:xfrm>
          <a:custGeom>
            <a:avLst/>
            <a:gdLst/>
            <a:ahLst/>
            <a:cxnLst/>
            <a:rect l="l" t="t" r="r" b="b"/>
            <a:pathLst>
              <a:path w="10941308" h="10072513">
                <a:moveTo>
                  <a:pt x="0" y="0"/>
                </a:moveTo>
                <a:lnTo>
                  <a:pt x="10941308" y="0"/>
                </a:lnTo>
                <a:lnTo>
                  <a:pt x="10941308" y="10072513"/>
                </a:lnTo>
                <a:lnTo>
                  <a:pt x="0" y="10072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237" r="-18851"/>
            </a:stretch>
          </a:blipFill>
        </p:spPr>
      </p:sp>
      <p:sp>
        <p:nvSpPr>
          <p:cNvPr id="5" name="Freeform 5"/>
          <p:cNvSpPr/>
          <p:nvPr/>
        </p:nvSpPr>
        <p:spPr>
          <a:xfrm rot="966743">
            <a:off x="8492987" y="1562299"/>
            <a:ext cx="1849498" cy="1693062"/>
          </a:xfrm>
          <a:custGeom>
            <a:avLst/>
            <a:gdLst/>
            <a:ahLst/>
            <a:cxnLst/>
            <a:rect l="l" t="t" r="r" b="b"/>
            <a:pathLst>
              <a:path w="1849498" h="1693062">
                <a:moveTo>
                  <a:pt x="0" y="0"/>
                </a:moveTo>
                <a:lnTo>
                  <a:pt x="1849498" y="0"/>
                </a:lnTo>
                <a:lnTo>
                  <a:pt x="1849498" y="1693061"/>
                </a:lnTo>
                <a:lnTo>
                  <a:pt x="0" y="1693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5947" flipV="1">
            <a:off x="10593248" y="1858989"/>
            <a:ext cx="1400478" cy="560191"/>
          </a:xfrm>
          <a:custGeom>
            <a:avLst/>
            <a:gdLst/>
            <a:ahLst/>
            <a:cxnLst/>
            <a:rect l="l" t="t" r="r" b="b"/>
            <a:pathLst>
              <a:path w="1400478" h="560191">
                <a:moveTo>
                  <a:pt x="0" y="560191"/>
                </a:moveTo>
                <a:lnTo>
                  <a:pt x="1400478" y="560191"/>
                </a:lnTo>
                <a:lnTo>
                  <a:pt x="1400478" y="0"/>
                </a:lnTo>
                <a:lnTo>
                  <a:pt x="0" y="0"/>
                </a:lnTo>
                <a:lnTo>
                  <a:pt x="0" y="56019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9978" y="3383771"/>
            <a:ext cx="765869" cy="791781"/>
          </a:xfrm>
          <a:custGeom>
            <a:avLst/>
            <a:gdLst/>
            <a:ahLst/>
            <a:cxnLst/>
            <a:rect l="l" t="t" r="r" b="b"/>
            <a:pathLst>
              <a:path w="765869" h="791781">
                <a:moveTo>
                  <a:pt x="0" y="0"/>
                </a:moveTo>
                <a:lnTo>
                  <a:pt x="765868" y="0"/>
                </a:lnTo>
                <a:lnTo>
                  <a:pt x="765868" y="791782"/>
                </a:lnTo>
                <a:lnTo>
                  <a:pt x="0" y="79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93785" y="1545197"/>
            <a:ext cx="6316532" cy="528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11500" spc="-345">
                <a:solidFill>
                  <a:srgbClr val="FFFFFF"/>
                </a:solidFill>
                <a:latin typeface="Open Sans Extra Bold"/>
              </a:rPr>
              <a:t>TELL</a:t>
            </a:r>
          </a:p>
          <a:p>
            <a:pPr algn="ctr">
              <a:lnSpc>
                <a:spcPts val="8050"/>
              </a:lnSpc>
            </a:pPr>
            <a:endParaRPr lang="en-US" sz="11500" spc="-345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8050"/>
              </a:lnSpc>
            </a:pPr>
            <a:r>
              <a:rPr lang="en-US" sz="11500" spc="-345">
                <a:solidFill>
                  <a:srgbClr val="FFFFFF"/>
                </a:solidFill>
                <a:latin typeface="Open Sans Extra Bold"/>
              </a:rPr>
              <a:t> YOUR</a:t>
            </a:r>
          </a:p>
          <a:p>
            <a:pPr algn="ctr">
              <a:lnSpc>
                <a:spcPts val="8050"/>
              </a:lnSpc>
            </a:pPr>
            <a:endParaRPr lang="en-US" sz="11500" spc="-345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8050"/>
              </a:lnSpc>
            </a:pPr>
            <a:r>
              <a:rPr lang="en-US" sz="11500" spc="-345">
                <a:solidFill>
                  <a:srgbClr val="FFFFFF"/>
                </a:solidFill>
                <a:latin typeface="Open Sans Extra Bold"/>
              </a:rPr>
              <a:t> STORY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6052" y="3205887"/>
            <a:ext cx="504052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Arimo Bold"/>
              </a:rPr>
              <a:t>Pick a Memorable Moment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75603" y="2173624"/>
            <a:ext cx="8612861" cy="7764516"/>
          </a:xfrm>
          <a:custGeom>
            <a:avLst/>
            <a:gdLst/>
            <a:ahLst/>
            <a:cxnLst/>
            <a:rect l="l" t="t" r="r" b="b"/>
            <a:pathLst>
              <a:path w="8612861" h="7764516">
                <a:moveTo>
                  <a:pt x="0" y="0"/>
                </a:moveTo>
                <a:lnTo>
                  <a:pt x="8612861" y="0"/>
                </a:lnTo>
                <a:lnTo>
                  <a:pt x="8612861" y="7764516"/>
                </a:lnTo>
                <a:lnTo>
                  <a:pt x="0" y="7764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132834"/>
            <a:ext cx="7175439" cy="10419834"/>
          </a:xfrm>
          <a:custGeom>
            <a:avLst/>
            <a:gdLst/>
            <a:ahLst/>
            <a:cxnLst/>
            <a:rect l="l" t="t" r="r" b="b"/>
            <a:pathLst>
              <a:path w="7175439" h="10419834">
                <a:moveTo>
                  <a:pt x="0" y="0"/>
                </a:moveTo>
                <a:lnTo>
                  <a:pt x="7175439" y="0"/>
                </a:lnTo>
                <a:lnTo>
                  <a:pt x="7175439" y="10419834"/>
                </a:lnTo>
                <a:lnTo>
                  <a:pt x="0" y="1041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030" r="-59792"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495093" y="1471615"/>
            <a:ext cx="1678244" cy="1027225"/>
          </a:xfrm>
          <a:custGeom>
            <a:avLst/>
            <a:gdLst/>
            <a:ahLst/>
            <a:cxnLst/>
            <a:rect l="l" t="t" r="r" b="b"/>
            <a:pathLst>
              <a:path w="1678244" h="1027225">
                <a:moveTo>
                  <a:pt x="0" y="0"/>
                </a:moveTo>
                <a:lnTo>
                  <a:pt x="1678244" y="0"/>
                </a:lnTo>
                <a:lnTo>
                  <a:pt x="1678244" y="1027225"/>
                </a:lnTo>
                <a:lnTo>
                  <a:pt x="0" y="10272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44752" y="338265"/>
            <a:ext cx="12798496" cy="2207741"/>
          </a:xfrm>
          <a:custGeom>
            <a:avLst/>
            <a:gdLst/>
            <a:ahLst/>
            <a:cxnLst/>
            <a:rect l="l" t="t" r="r" b="b"/>
            <a:pathLst>
              <a:path w="12798496" h="2207741">
                <a:moveTo>
                  <a:pt x="0" y="0"/>
                </a:moveTo>
                <a:lnTo>
                  <a:pt x="12798496" y="0"/>
                </a:lnTo>
                <a:lnTo>
                  <a:pt x="12798496" y="2207741"/>
                </a:lnTo>
                <a:lnTo>
                  <a:pt x="0" y="2207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87720" y="1261119"/>
            <a:ext cx="10487195" cy="65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6301" spc="-189">
                <a:solidFill>
                  <a:srgbClr val="FFFFFF"/>
                </a:solidFill>
                <a:latin typeface="Open Sans Extra Bold"/>
              </a:rPr>
              <a:t>STORYTELLING ELEMENTS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97889" y="5892039"/>
            <a:ext cx="5912345" cy="827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3"/>
              </a:lnSpc>
            </a:pPr>
            <a:r>
              <a:rPr lang="en-US" sz="4923">
                <a:solidFill>
                  <a:srgbClr val="000000"/>
                </a:solidFill>
                <a:latin typeface="Open Sans Extra Bold"/>
              </a:rPr>
              <a:t>VULNERABILITY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51686" y="6882665"/>
            <a:ext cx="3277352" cy="896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3"/>
              </a:lnSpc>
            </a:pPr>
            <a:r>
              <a:rPr lang="en-US" sz="5223">
                <a:solidFill>
                  <a:srgbClr val="000000"/>
                </a:solidFill>
                <a:latin typeface="Open Sans Extra Bold"/>
              </a:rPr>
              <a:t>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7889" y="3773625"/>
            <a:ext cx="5110588" cy="827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3"/>
              </a:lnSpc>
            </a:pPr>
            <a:r>
              <a:rPr lang="en-US" sz="4923">
                <a:solidFill>
                  <a:srgbClr val="000000"/>
                </a:solidFill>
                <a:latin typeface="Open Sans Extra Bold"/>
              </a:rPr>
              <a:t>AUTHENTICITY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41444" y="4772507"/>
            <a:ext cx="3748388" cy="92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93"/>
              </a:lnSpc>
            </a:pPr>
            <a:r>
              <a:rPr lang="en-US" sz="5423">
                <a:solidFill>
                  <a:srgbClr val="000000"/>
                </a:solidFill>
                <a:latin typeface="Open Sans Extra Bold"/>
              </a:rPr>
              <a:t>EMOTION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51686" y="2711879"/>
            <a:ext cx="3656791" cy="86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Open Sans Extra Bold"/>
              </a:rPr>
              <a:t>INTRIGUE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039" r="-2903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872493" y="2300211"/>
            <a:ext cx="3584839" cy="10450"/>
          </a:xfrm>
          <a:prstGeom prst="rect">
            <a:avLst/>
          </a:prstGeom>
          <a:solidFill>
            <a:srgbClr val="2F35A1"/>
          </a:solidFill>
        </p:spPr>
      </p:sp>
      <p:grpSp>
        <p:nvGrpSpPr>
          <p:cNvPr id="4" name="Group 4"/>
          <p:cNvGrpSpPr/>
          <p:nvPr/>
        </p:nvGrpSpPr>
        <p:grpSpPr>
          <a:xfrm>
            <a:off x="6371149" y="2821031"/>
            <a:ext cx="5545703" cy="4644938"/>
            <a:chOff x="0" y="0"/>
            <a:chExt cx="7394270" cy="6193251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394270" cy="6193251"/>
            </a:xfrm>
            <a:prstGeom prst="rect">
              <a:avLst/>
            </a:prstGeom>
            <a:solidFill>
              <a:srgbClr val="2F35A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09735" y="1038703"/>
              <a:ext cx="6174800" cy="2914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00"/>
                </a:lnSpc>
              </a:pPr>
              <a:r>
                <a:rPr lang="en-US" sz="15000">
                  <a:solidFill>
                    <a:srgbClr val="FFF559"/>
                  </a:solidFill>
                  <a:latin typeface="Muli Heavy"/>
                </a:rPr>
                <a:t>60%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9735" y="4280154"/>
              <a:ext cx="6174800" cy="1007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en-US" sz="2700">
                  <a:solidFill>
                    <a:srgbClr val="FFF559"/>
                  </a:solidFill>
                  <a:latin typeface="Muli Semi-Bold"/>
                </a:rPr>
                <a:t>The brain processes images faster than words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488058" y="2725781"/>
            <a:ext cx="5179083" cy="647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9944" lvl="1" indent="-339972">
              <a:lnSpc>
                <a:spcPts val="4724"/>
              </a:lnSpc>
              <a:buFont typeface="Arial"/>
              <a:buChar char="•"/>
            </a:pPr>
            <a:r>
              <a:rPr lang="en-US" sz="3149">
                <a:solidFill>
                  <a:srgbClr val="2F35A1"/>
                </a:solidFill>
                <a:latin typeface="Muli"/>
              </a:rPr>
              <a:t>NEUROLOGICAL ENGAGEMENT</a:t>
            </a:r>
          </a:p>
          <a:p>
            <a:pPr>
              <a:lnSpc>
                <a:spcPts val="4724"/>
              </a:lnSpc>
            </a:pPr>
            <a:endParaRPr lang="en-US" sz="3149">
              <a:solidFill>
                <a:srgbClr val="2F35A1"/>
              </a:solidFill>
              <a:latin typeface="Muli"/>
            </a:endParaRPr>
          </a:p>
          <a:p>
            <a:pPr marL="679944" lvl="1" indent="-339972">
              <a:lnSpc>
                <a:spcPts val="4724"/>
              </a:lnSpc>
              <a:buFont typeface="Arial"/>
              <a:buChar char="•"/>
            </a:pPr>
            <a:r>
              <a:rPr lang="en-US" sz="3149">
                <a:solidFill>
                  <a:srgbClr val="2F35A1"/>
                </a:solidFill>
                <a:latin typeface="Muli"/>
              </a:rPr>
              <a:t>DOPAMINE RELEASE</a:t>
            </a:r>
          </a:p>
          <a:p>
            <a:pPr>
              <a:lnSpc>
                <a:spcPts val="4724"/>
              </a:lnSpc>
            </a:pPr>
            <a:endParaRPr lang="en-US" sz="3149">
              <a:solidFill>
                <a:srgbClr val="2F35A1"/>
              </a:solidFill>
              <a:latin typeface="Muli"/>
            </a:endParaRPr>
          </a:p>
          <a:p>
            <a:pPr marL="679944" lvl="1" indent="-339972">
              <a:lnSpc>
                <a:spcPts val="4724"/>
              </a:lnSpc>
              <a:buFont typeface="Arial"/>
              <a:buChar char="•"/>
            </a:pPr>
            <a:r>
              <a:rPr lang="en-US" sz="3149">
                <a:solidFill>
                  <a:srgbClr val="2F35A1"/>
                </a:solidFill>
                <a:latin typeface="Muli"/>
              </a:rPr>
              <a:t>MIRROR NEURONS</a:t>
            </a:r>
          </a:p>
          <a:p>
            <a:pPr>
              <a:lnSpc>
                <a:spcPts val="4724"/>
              </a:lnSpc>
            </a:pPr>
            <a:endParaRPr lang="en-US" sz="3149">
              <a:solidFill>
                <a:srgbClr val="2F35A1"/>
              </a:solidFill>
              <a:latin typeface="Muli"/>
            </a:endParaRPr>
          </a:p>
          <a:p>
            <a:pPr marL="679944" lvl="1" indent="-339972">
              <a:lnSpc>
                <a:spcPts val="4724"/>
              </a:lnSpc>
              <a:buFont typeface="Arial"/>
              <a:buChar char="•"/>
            </a:pPr>
            <a:r>
              <a:rPr lang="en-US" sz="3149">
                <a:solidFill>
                  <a:srgbClr val="2F35A1"/>
                </a:solidFill>
                <a:latin typeface="Muli"/>
              </a:rPr>
              <a:t>COGNITIVE PROCESSING</a:t>
            </a:r>
          </a:p>
          <a:p>
            <a:pPr>
              <a:lnSpc>
                <a:spcPts val="4724"/>
              </a:lnSpc>
            </a:pPr>
            <a:endParaRPr lang="en-US" sz="3149">
              <a:solidFill>
                <a:srgbClr val="2F35A1"/>
              </a:solidFill>
              <a:latin typeface="Muli"/>
            </a:endParaRPr>
          </a:p>
          <a:p>
            <a:pPr>
              <a:lnSpc>
                <a:spcPts val="4724"/>
              </a:lnSpc>
            </a:pPr>
            <a:endParaRPr lang="en-US" sz="3149">
              <a:solidFill>
                <a:srgbClr val="2F35A1"/>
              </a:solidFill>
              <a:latin typeface="Mul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152685" y="1245545"/>
            <a:ext cx="3584839" cy="54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3"/>
              </a:lnSpc>
            </a:pPr>
            <a:r>
              <a:rPr lang="en-US" sz="3857">
                <a:solidFill>
                  <a:srgbClr val="2F35A1"/>
                </a:solidFill>
                <a:latin typeface="Open Sans Extra Bold"/>
              </a:rPr>
              <a:t>STORY DATA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61483" y="173259"/>
            <a:ext cx="16867155" cy="4554132"/>
          </a:xfrm>
          <a:custGeom>
            <a:avLst/>
            <a:gdLst/>
            <a:ahLst/>
            <a:cxnLst/>
            <a:rect l="l" t="t" r="r" b="b"/>
            <a:pathLst>
              <a:path w="16867155" h="4554132">
                <a:moveTo>
                  <a:pt x="0" y="0"/>
                </a:moveTo>
                <a:lnTo>
                  <a:pt x="16867155" y="0"/>
                </a:lnTo>
                <a:lnTo>
                  <a:pt x="16867155" y="4554132"/>
                </a:lnTo>
                <a:lnTo>
                  <a:pt x="0" y="4554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205" y="3594416"/>
            <a:ext cx="7941725" cy="1618126"/>
          </a:xfrm>
          <a:custGeom>
            <a:avLst/>
            <a:gdLst/>
            <a:ahLst/>
            <a:cxnLst/>
            <a:rect l="l" t="t" r="r" b="b"/>
            <a:pathLst>
              <a:path w="7941725" h="1618126">
                <a:moveTo>
                  <a:pt x="0" y="0"/>
                </a:moveTo>
                <a:lnTo>
                  <a:pt x="7941725" y="0"/>
                </a:lnTo>
                <a:lnTo>
                  <a:pt x="7941725" y="1618126"/>
                </a:lnTo>
                <a:lnTo>
                  <a:pt x="0" y="161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9267" y="358735"/>
            <a:ext cx="8324733" cy="4784765"/>
          </a:xfrm>
          <a:custGeom>
            <a:avLst/>
            <a:gdLst/>
            <a:ahLst/>
            <a:cxnLst/>
            <a:rect l="l" t="t" r="r" b="b"/>
            <a:pathLst>
              <a:path w="8324733" h="4784765">
                <a:moveTo>
                  <a:pt x="0" y="0"/>
                </a:moveTo>
                <a:lnTo>
                  <a:pt x="8324733" y="0"/>
                </a:lnTo>
                <a:lnTo>
                  <a:pt x="8324733" y="4784765"/>
                </a:lnTo>
                <a:lnTo>
                  <a:pt x="0" y="47847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" t="-12274" r="-170"/>
            </a:stretch>
          </a:blipFill>
        </p:spPr>
      </p:sp>
      <p:sp>
        <p:nvSpPr>
          <p:cNvPr id="6" name="Freeform 6"/>
          <p:cNvSpPr/>
          <p:nvPr/>
        </p:nvSpPr>
        <p:spPr>
          <a:xfrm rot="-554442">
            <a:off x="16759680" y="1572787"/>
            <a:ext cx="1836974" cy="1755076"/>
          </a:xfrm>
          <a:custGeom>
            <a:avLst/>
            <a:gdLst/>
            <a:ahLst/>
            <a:cxnLst/>
            <a:rect l="l" t="t" r="r" b="b"/>
            <a:pathLst>
              <a:path w="1836974" h="1755076">
                <a:moveTo>
                  <a:pt x="0" y="0"/>
                </a:moveTo>
                <a:lnTo>
                  <a:pt x="1836974" y="0"/>
                </a:lnTo>
                <a:lnTo>
                  <a:pt x="1836974" y="1755076"/>
                </a:lnTo>
                <a:lnTo>
                  <a:pt x="0" y="1755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35091" y="2316443"/>
            <a:ext cx="3104501" cy="267763"/>
          </a:xfrm>
          <a:custGeom>
            <a:avLst/>
            <a:gdLst/>
            <a:ahLst/>
            <a:cxnLst/>
            <a:rect l="l" t="t" r="r" b="b"/>
            <a:pathLst>
              <a:path w="3104501" h="267763">
                <a:moveTo>
                  <a:pt x="0" y="0"/>
                </a:moveTo>
                <a:lnTo>
                  <a:pt x="3104500" y="0"/>
                </a:lnTo>
                <a:lnTo>
                  <a:pt x="3104500" y="267763"/>
                </a:lnTo>
                <a:lnTo>
                  <a:pt x="0" y="267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44000" y="1159675"/>
            <a:ext cx="7457966" cy="311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11100" spc="-333">
                <a:solidFill>
                  <a:srgbClr val="FFFFFF"/>
                </a:solidFill>
                <a:latin typeface="Open Sans Extra Bold"/>
              </a:rPr>
              <a:t>STICKY</a:t>
            </a:r>
          </a:p>
          <a:p>
            <a:pPr algn="ctr">
              <a:lnSpc>
                <a:spcPts val="7770"/>
              </a:lnSpc>
            </a:pPr>
            <a:endParaRPr lang="en-US" sz="11100" spc="-333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7770"/>
              </a:lnSpc>
            </a:pPr>
            <a:r>
              <a:rPr lang="en-US" sz="11100" spc="-333">
                <a:solidFill>
                  <a:srgbClr val="FFFFFF"/>
                </a:solidFill>
                <a:latin typeface="Open Sans Extra Bold"/>
              </a:rPr>
              <a:t> FACTOR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229350"/>
            <a:ext cx="5257722" cy="199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rimo"/>
              </a:rPr>
              <a:t>Aim for the heart. </a:t>
            </a: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rimo"/>
              </a:rPr>
              <a:t>We remember stories that we feel.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24572" y="6229350"/>
            <a:ext cx="5257722" cy="199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rimo"/>
              </a:rPr>
              <a:t>Show vulnerability.</a:t>
            </a: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rimo"/>
              </a:rPr>
              <a:t>Be genuine &amp; connect on a deeper level.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20444" y="6229350"/>
            <a:ext cx="5257722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rimo"/>
              </a:rPr>
              <a:t>Leave them wanting more.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379118"/>
            <a:ext cx="5255384" cy="68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2F35A1"/>
                </a:solidFill>
                <a:latin typeface="Arimo Bold"/>
              </a:rPr>
              <a:t>EMOTION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24572" y="5379118"/>
            <a:ext cx="5257722" cy="68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2F35A1"/>
                </a:solidFill>
                <a:latin typeface="Arimo Bold"/>
              </a:rPr>
              <a:t>BE REAL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20444" y="5379118"/>
            <a:ext cx="5257722" cy="68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2F35A1"/>
                </a:solidFill>
                <a:latin typeface="Arimo Bold"/>
              </a:rPr>
              <a:t>INTRIGUE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83523" y="2599576"/>
            <a:ext cx="6020395" cy="7523454"/>
          </a:xfrm>
          <a:custGeom>
            <a:avLst/>
            <a:gdLst/>
            <a:ahLst/>
            <a:cxnLst/>
            <a:rect l="l" t="t" r="r" b="b"/>
            <a:pathLst>
              <a:path w="6020395" h="7523454">
                <a:moveTo>
                  <a:pt x="0" y="0"/>
                </a:moveTo>
                <a:lnTo>
                  <a:pt x="6020396" y="0"/>
                </a:lnTo>
                <a:lnTo>
                  <a:pt x="6020396" y="7523454"/>
                </a:lnTo>
                <a:lnTo>
                  <a:pt x="0" y="7523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3" r="-17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2940" y="913225"/>
            <a:ext cx="15666360" cy="1958295"/>
          </a:xfrm>
          <a:custGeom>
            <a:avLst/>
            <a:gdLst/>
            <a:ahLst/>
            <a:cxnLst/>
            <a:rect l="l" t="t" r="r" b="b"/>
            <a:pathLst>
              <a:path w="15666360" h="1958295">
                <a:moveTo>
                  <a:pt x="0" y="0"/>
                </a:moveTo>
                <a:lnTo>
                  <a:pt x="15666360" y="0"/>
                </a:lnTo>
                <a:lnTo>
                  <a:pt x="15666360" y="1958295"/>
                </a:lnTo>
                <a:lnTo>
                  <a:pt x="0" y="1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74360" y="5855174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0" y="0"/>
                </a:moveTo>
                <a:lnTo>
                  <a:pt x="2021910" y="0"/>
                </a:lnTo>
                <a:lnTo>
                  <a:pt x="2021910" y="1281385"/>
                </a:lnTo>
                <a:lnTo>
                  <a:pt x="0" y="1281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94755" y="5855174"/>
            <a:ext cx="2021909" cy="1281385"/>
          </a:xfrm>
          <a:custGeom>
            <a:avLst/>
            <a:gdLst/>
            <a:ahLst/>
            <a:cxnLst/>
            <a:rect l="l" t="t" r="r" b="b"/>
            <a:pathLst>
              <a:path w="2021909" h="1281385">
                <a:moveTo>
                  <a:pt x="2021910" y="0"/>
                </a:moveTo>
                <a:lnTo>
                  <a:pt x="0" y="0"/>
                </a:lnTo>
                <a:lnTo>
                  <a:pt x="0" y="1281385"/>
                </a:lnTo>
                <a:lnTo>
                  <a:pt x="2021910" y="1281385"/>
                </a:lnTo>
                <a:lnTo>
                  <a:pt x="20219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46580" y="6138679"/>
            <a:ext cx="3318973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2" lvl="1" indent="-485771">
              <a:lnSpc>
                <a:spcPts val="53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Arimo"/>
              </a:rPr>
              <a:t>WHAT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22446" y="6138679"/>
            <a:ext cx="4065554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2" lvl="1" indent="-485771">
              <a:lnSpc>
                <a:spcPts val="53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Arimo"/>
              </a:rPr>
              <a:t>WHY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76796" y="1537091"/>
            <a:ext cx="12871169" cy="92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8800" spc="-264">
                <a:solidFill>
                  <a:srgbClr val="FFFFFF"/>
                </a:solidFill>
                <a:latin typeface="Open Sans Extra Bold"/>
              </a:rPr>
              <a:t>IDENTIFY YOUR STORY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238758"/>
            <a:ext cx="4707731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4626" lvl="3" indent="-728656">
              <a:lnSpc>
                <a:spcPts val="5399"/>
              </a:lnSpc>
              <a:buFont typeface="Arial"/>
              <a:buChar char="￭"/>
            </a:pPr>
            <a:r>
              <a:rPr lang="en-US" sz="4499">
                <a:solidFill>
                  <a:srgbClr val="000000"/>
                </a:solidFill>
                <a:latin typeface="Arimo"/>
              </a:rPr>
              <a:t>WHO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51569" y="4238758"/>
            <a:ext cx="4339576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2" lvl="1" indent="-485771">
              <a:lnSpc>
                <a:spcPts val="53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Arimo"/>
              </a:rPr>
              <a:t>WHERE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94676" y="8038599"/>
            <a:ext cx="334175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2" lvl="1" indent="-485771">
              <a:lnSpc>
                <a:spcPts val="53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Arimo"/>
              </a:rPr>
              <a:t>WHEN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51569" y="8038599"/>
            <a:ext cx="334175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2" lvl="1" indent="-485771">
              <a:lnSpc>
                <a:spcPts val="53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Arimo"/>
              </a:rPr>
              <a:t>HOW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80519" y="713200"/>
            <a:ext cx="15666360" cy="1958295"/>
          </a:xfrm>
          <a:custGeom>
            <a:avLst/>
            <a:gdLst/>
            <a:ahLst/>
            <a:cxnLst/>
            <a:rect l="l" t="t" r="r" b="b"/>
            <a:pathLst>
              <a:path w="15666360" h="1958295">
                <a:moveTo>
                  <a:pt x="0" y="0"/>
                </a:moveTo>
                <a:lnTo>
                  <a:pt x="15666360" y="0"/>
                </a:lnTo>
                <a:lnTo>
                  <a:pt x="15666360" y="1958295"/>
                </a:lnTo>
                <a:lnTo>
                  <a:pt x="0" y="1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3950" y="3332453"/>
            <a:ext cx="1929250" cy="1921714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F35A1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802058" y="3362226"/>
            <a:ext cx="1929250" cy="1921714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19831" r="-2238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F35A1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477365" y="3332453"/>
            <a:ext cx="1929250" cy="1921714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F35A1"/>
            </a:solidFill>
          </p:spPr>
        </p:sp>
      </p:grpSp>
      <p:sp>
        <p:nvSpPr>
          <p:cNvPr id="13" name="Freeform 13"/>
          <p:cNvSpPr/>
          <p:nvPr/>
        </p:nvSpPr>
        <p:spPr>
          <a:xfrm rot="1053285">
            <a:off x="16811173" y="3138095"/>
            <a:ext cx="1742351" cy="1664671"/>
          </a:xfrm>
          <a:custGeom>
            <a:avLst/>
            <a:gdLst/>
            <a:ahLst/>
            <a:cxnLst/>
            <a:rect l="l" t="t" r="r" b="b"/>
            <a:pathLst>
              <a:path w="1742351" h="1664671">
                <a:moveTo>
                  <a:pt x="0" y="0"/>
                </a:moveTo>
                <a:lnTo>
                  <a:pt x="1742352" y="0"/>
                </a:lnTo>
                <a:lnTo>
                  <a:pt x="1742352" y="1664671"/>
                </a:lnTo>
                <a:lnTo>
                  <a:pt x="0" y="1664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6638744"/>
            <a:ext cx="2975705" cy="73152"/>
          </a:xfrm>
          <a:custGeom>
            <a:avLst/>
            <a:gdLst/>
            <a:ahLst/>
            <a:cxnLst/>
            <a:rect l="l" t="t" r="r" b="b"/>
            <a:pathLst>
              <a:path w="2975705" h="73152">
                <a:moveTo>
                  <a:pt x="0" y="0"/>
                </a:moveTo>
                <a:lnTo>
                  <a:pt x="2975705" y="0"/>
                </a:lnTo>
                <a:lnTo>
                  <a:pt x="2975705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4583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02058" y="6675320"/>
            <a:ext cx="2975705" cy="73152"/>
          </a:xfrm>
          <a:custGeom>
            <a:avLst/>
            <a:gdLst/>
            <a:ahLst/>
            <a:cxnLst/>
            <a:rect l="l" t="t" r="r" b="b"/>
            <a:pathLst>
              <a:path w="2975705" h="73152">
                <a:moveTo>
                  <a:pt x="0" y="0"/>
                </a:moveTo>
                <a:lnTo>
                  <a:pt x="2975705" y="0"/>
                </a:lnTo>
                <a:lnTo>
                  <a:pt x="2975705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4583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477365" y="6602168"/>
            <a:ext cx="2975705" cy="73152"/>
          </a:xfrm>
          <a:custGeom>
            <a:avLst/>
            <a:gdLst/>
            <a:ahLst/>
            <a:cxnLst/>
            <a:rect l="l" t="t" r="r" b="b"/>
            <a:pathLst>
              <a:path w="2975705" h="73152">
                <a:moveTo>
                  <a:pt x="0" y="0"/>
                </a:moveTo>
                <a:lnTo>
                  <a:pt x="2975705" y="0"/>
                </a:lnTo>
                <a:lnTo>
                  <a:pt x="2975705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4583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6793" y="3332453"/>
            <a:ext cx="1886407" cy="1886407"/>
          </a:xfrm>
          <a:custGeom>
            <a:avLst/>
            <a:gdLst/>
            <a:ahLst/>
            <a:cxnLst/>
            <a:rect l="l" t="t" r="r" b="b"/>
            <a:pathLst>
              <a:path w="1886407" h="1886407">
                <a:moveTo>
                  <a:pt x="0" y="0"/>
                </a:moveTo>
                <a:lnTo>
                  <a:pt x="1886407" y="0"/>
                </a:lnTo>
                <a:lnTo>
                  <a:pt x="1886407" y="1886406"/>
                </a:lnTo>
                <a:lnTo>
                  <a:pt x="0" y="18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04847" y="3627404"/>
            <a:ext cx="1474286" cy="1391358"/>
          </a:xfrm>
          <a:custGeom>
            <a:avLst/>
            <a:gdLst/>
            <a:ahLst/>
            <a:cxnLst/>
            <a:rect l="l" t="t" r="r" b="b"/>
            <a:pathLst>
              <a:path w="1474286" h="1391358">
                <a:moveTo>
                  <a:pt x="0" y="0"/>
                </a:moveTo>
                <a:lnTo>
                  <a:pt x="1474286" y="0"/>
                </a:lnTo>
                <a:lnTo>
                  <a:pt x="1474286" y="1391358"/>
                </a:lnTo>
                <a:lnTo>
                  <a:pt x="0" y="1391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480519" y="1387533"/>
            <a:ext cx="13659318" cy="112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10800" spc="-324">
                <a:solidFill>
                  <a:srgbClr val="FFFFFF"/>
                </a:solidFill>
                <a:latin typeface="Open Sans Extra Bold"/>
              </a:rPr>
              <a:t>STORY ELEMENTS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921446"/>
            <a:ext cx="3886626" cy="172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5"/>
              </a:lnSpc>
            </a:pPr>
            <a:r>
              <a:rPr lang="en-US" sz="2854">
                <a:solidFill>
                  <a:srgbClr val="000000"/>
                </a:solidFill>
                <a:latin typeface="Arimo"/>
              </a:rPr>
              <a:t>The voice of your story. </a:t>
            </a:r>
          </a:p>
          <a:p>
            <a:pPr>
              <a:lnSpc>
                <a:spcPts val="3425"/>
              </a:lnSpc>
            </a:pPr>
            <a:r>
              <a:rPr lang="en-US" sz="2854">
                <a:solidFill>
                  <a:srgbClr val="000000"/>
                </a:solidFill>
                <a:latin typeface="Arimo"/>
              </a:rPr>
              <a:t>A person, place or thing </a:t>
            </a:r>
          </a:p>
          <a:p>
            <a:pPr>
              <a:lnSpc>
                <a:spcPts val="3425"/>
              </a:lnSpc>
            </a:pPr>
            <a:r>
              <a:rPr lang="en-US" sz="2854">
                <a:solidFill>
                  <a:srgbClr val="000000"/>
                </a:solidFill>
                <a:latin typeface="Arimo"/>
              </a:rPr>
              <a:t>that drives the plot forward.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02058" y="6921446"/>
            <a:ext cx="374641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What problem are you trying to solve for your customer/client?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77365" y="6921446"/>
            <a:ext cx="3517107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How does your product/service help solve the problem?</a:t>
            </a:r>
          </a:p>
          <a:p>
            <a:pPr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Arim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23950" y="5779240"/>
            <a:ext cx="4887533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CHARACTER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02058" y="5779240"/>
            <a:ext cx="4884732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PROBLEM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77365" y="5779240"/>
            <a:ext cx="4802983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199">
                <a:solidFill>
                  <a:srgbClr val="2F35A1"/>
                </a:solidFill>
                <a:latin typeface="Arimo Bold"/>
              </a:rPr>
              <a:t>SOLUTION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44960" y="9207446"/>
            <a:ext cx="954951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02"/>
              </a:lnSpc>
            </a:pPr>
            <a:r>
              <a:rPr lang="en-US" sz="2668">
                <a:solidFill>
                  <a:srgbClr val="000000"/>
                </a:solidFill>
                <a:latin typeface="Arimo"/>
              </a:rPr>
              <a:t>***Bonus Points: Hook &amp; Call For Action</a:t>
            </a:r>
          </a:p>
          <a:p>
            <a:pPr algn="r">
              <a:lnSpc>
                <a:spcPts val="3202"/>
              </a:lnSpc>
            </a:pPr>
            <a:endParaRPr lang="en-US" sz="2668">
              <a:solidFill>
                <a:srgbClr val="000000"/>
              </a:solidFill>
              <a:latin typeface="Arimo"/>
            </a:endParaRPr>
          </a:p>
          <a:p>
            <a:pPr algn="r">
              <a:lnSpc>
                <a:spcPts val="3202"/>
              </a:lnSpc>
            </a:pPr>
            <a:endParaRPr lang="en-US" sz="2668">
              <a:solidFill>
                <a:srgbClr val="000000"/>
              </a:solidFill>
              <a:latin typeface="Arimo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6598816" y="8950356"/>
            <a:ext cx="1689184" cy="1336644"/>
          </a:xfrm>
          <a:custGeom>
            <a:avLst/>
            <a:gdLst/>
            <a:ahLst/>
            <a:cxnLst/>
            <a:rect l="l" t="t" r="r" b="b"/>
            <a:pathLst>
              <a:path w="1689184" h="1336644">
                <a:moveTo>
                  <a:pt x="0" y="0"/>
                </a:moveTo>
                <a:lnTo>
                  <a:pt x="1689184" y="0"/>
                </a:lnTo>
                <a:lnTo>
                  <a:pt x="1689184" y="1336644"/>
                </a:lnTo>
                <a:lnTo>
                  <a:pt x="0" y="1336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3C78BC638F043ADC332075ADF6D9F" ma:contentTypeVersion="14" ma:contentTypeDescription="Create a new document." ma:contentTypeScope="" ma:versionID="d5ef9dc2e1f616cf4b4d98190987f1cd">
  <xsd:schema xmlns:xsd="http://www.w3.org/2001/XMLSchema" xmlns:xs="http://www.w3.org/2001/XMLSchema" xmlns:p="http://schemas.microsoft.com/office/2006/metadata/properties" xmlns:ns2="ee36578f-8222-40a7-863e-3e150c1c0bf7" xmlns:ns3="5a202a1f-a3da-4432-b65e-905e9552fcf8" targetNamespace="http://schemas.microsoft.com/office/2006/metadata/properties" ma:root="true" ma:fieldsID="dcca7ba743b1513ef1db5282c68629f5" ns2:_="" ns3:_="">
    <xsd:import namespace="ee36578f-8222-40a7-863e-3e150c1c0bf7"/>
    <xsd:import namespace="5a202a1f-a3da-4432-b65e-905e9552fc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6578f-8222-40a7-863e-3e150c1c0b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8d8871-522c-4e67-9b15-3f589a5b8b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2a1f-a3da-4432-b65e-905e9552fcf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7b29e12-a39a-402d-8173-4fbb2591f3db}" ma:internalName="TaxCatchAll" ma:showField="CatchAllData" ma:web="5a202a1f-a3da-4432-b65e-905e9552fc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02a1f-a3da-4432-b65e-905e9552fcf8" xsi:nil="true"/>
    <lcf76f155ced4ddcb4097134ff3c332f xmlns="ee36578f-8222-40a7-863e-3e150c1c0b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63B20B-FEBE-46E2-84C2-0793F992E70D}"/>
</file>

<file path=customXml/itemProps2.xml><?xml version="1.0" encoding="utf-8"?>
<ds:datastoreItem xmlns:ds="http://schemas.openxmlformats.org/officeDocument/2006/customXml" ds:itemID="{28FDDF0F-A420-46B7-BB57-3F2B6A883C0A}"/>
</file>

<file path=customXml/itemProps3.xml><?xml version="1.0" encoding="utf-8"?>
<ds:datastoreItem xmlns:ds="http://schemas.openxmlformats.org/officeDocument/2006/customXml" ds:itemID="{07C21831-124B-4DE6-8DD9-7E284CF5B5C1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278</Words>
  <Application>Microsoft Macintosh PowerPoint</Application>
  <PresentationFormat>Custom</PresentationFormat>
  <Paragraphs>88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Muli Semi-Bold</vt:lpstr>
      <vt:lpstr>Muli</vt:lpstr>
      <vt:lpstr>Arial</vt:lpstr>
      <vt:lpstr>Open Sans Extra Bold</vt:lpstr>
      <vt:lpstr>Arimo Bold</vt:lpstr>
      <vt:lpstr>Muli Heavy</vt:lpstr>
      <vt:lpstr>Calibri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Storytelling Presentation</dc:title>
  <cp:lastModifiedBy>Bowers, Haven</cp:lastModifiedBy>
  <cp:revision>2</cp:revision>
  <dcterms:created xsi:type="dcterms:W3CDTF">2006-08-16T00:00:00Z</dcterms:created>
  <dcterms:modified xsi:type="dcterms:W3CDTF">2023-09-28T15:32:08Z</dcterms:modified>
  <dc:identifier>DAFvpl3N4dc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0x010100D583C78BC638F043ADC332075ADF6D9F</vt:lpwstr>
  </property>
</Properties>
</file>